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0" r:id="rId6"/>
    <p:sldId id="280" r:id="rId7"/>
    <p:sldId id="258" r:id="rId8"/>
    <p:sldId id="267" r:id="rId9"/>
    <p:sldId id="276" r:id="rId10"/>
    <p:sldId id="269" r:id="rId11"/>
    <p:sldId id="279" r:id="rId12"/>
    <p:sldId id="272" r:id="rId13"/>
    <p:sldId id="275" r:id="rId14"/>
    <p:sldId id="277" r:id="rId15"/>
    <p:sldId id="27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 autoAdjust="0"/>
    <p:restoredTop sz="94648" autoAdjust="0"/>
  </p:normalViewPr>
  <p:slideViewPr>
    <p:cSldViewPr snapToGrid="0">
      <p:cViewPr varScale="1">
        <p:scale>
          <a:sx n="76" d="100"/>
          <a:sy n="76" d="100"/>
        </p:scale>
        <p:origin x="6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141290938@N03/26682786574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ublic-domain-image.com/objects-public-domain-images-pictures/clocks-public-domain-images-pictures/street-iron-work-clock.jpg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12/elderly-parents-how-can-technology-assist-them-cheaply-and-efficiently/" TargetMode="External"/><Relationship Id="rId7" Type="http://schemas.openxmlformats.org/officeDocument/2006/relationships/hyperlink" Target="https://hochiminhcity.eregulations.org/procedure/4/3/step/200?l=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s://www.rawpixel.com/search/nursing%20care?page=1&amp;path=_topics&amp;sort=curated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5" y="-232693"/>
            <a:ext cx="12191980" cy="684105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2566148"/>
            <a:ext cx="10993549" cy="89524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Queue Management System For Clinics/Hospitals</a:t>
            </a:r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4449429"/>
            <a:ext cx="5668884" cy="1941136"/>
          </a:xfrm>
        </p:spPr>
        <p:txBody>
          <a:bodyPr>
            <a:normAutofit lnSpcReduction="10000"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Project members: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Fidelity Kathure  : SCT212-0718/2022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Mary Wangari : SCT212-0723/2022</a:t>
            </a:r>
          </a:p>
          <a:p>
            <a:r>
              <a:rPr lang="en-US" sz="2400" dirty="0">
                <a:solidFill>
                  <a:schemeClr val="bg1"/>
                </a:solidFill>
              </a:rPr>
              <a:t>Esther nyevu : SCT212-0145/2022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4642" y="274270"/>
            <a:ext cx="2642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AfyaFlow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3066" y="4501374"/>
            <a:ext cx="44294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Developer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Developer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DA74-6516-8550-F6D2-284973FE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in a Digital Queue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C5A6-A5A9-3269-7CD4-20E7CAF26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1314"/>
            <a:ext cx="11029615" cy="3818374"/>
          </a:xfrm>
        </p:spPr>
        <p:txBody>
          <a:bodyPr>
            <a:normAutofit fontScale="47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6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Patient Data</a:t>
            </a:r>
            <a:endParaRPr lang="en-US" sz="6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</a:t>
            </a:r>
            <a:r>
              <a:rPr lang="en-US" sz="6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Data</a:t>
            </a:r>
            <a:endParaRPr lang="en-US" sz="6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</a:t>
            </a:r>
            <a:r>
              <a:rPr lang="en-US" sz="6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Data</a:t>
            </a:r>
            <a:endParaRPr lang="en-US" sz="6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Simulated </a:t>
            </a:r>
            <a:r>
              <a:rPr lang="en-US" sz="6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Availability Data</a:t>
            </a:r>
            <a:endParaRPr lang="en-US" sz="6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Healthcare Datasets</a:t>
            </a:r>
            <a:endParaRPr lang="en-US" sz="6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6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(During Testing</a:t>
            </a:r>
            <a:r>
              <a:rPr lang="en-US" sz="6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6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39B3-D2DB-0794-3609-26967CD6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Model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EE71B-C6CF-0D38-B928-EDBB516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Potential Revenue Streams: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Hospitals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2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 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premium features like analytics.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partnerships for nationwide queue management</a:t>
            </a:r>
            <a:r>
              <a:rPr lang="en-US" sz="2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Priority Booking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Fees-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patients the option to pay for priority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Plans for Frequent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Patients-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hospital (e.g., chronic disease patients, elderly patients).</a:t>
            </a:r>
          </a:p>
        </p:txBody>
      </p:sp>
    </p:spTree>
    <p:extLst>
      <p:ext uri="{BB962C8B-B14F-4D97-AF65-F5344CB8AC3E}">
        <p14:creationId xmlns:p14="http://schemas.microsoft.com/office/powerpoint/2010/main" val="13255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544E-2CF2-2B48-9DFA-4910D40E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74D5-C930-46D5-B339-8A8BDE9F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Frontend: HTML, CSS, and Bootstrap for a simple, responsive interface.</a:t>
            </a:r>
            <a:b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Backend: Django (Python) for managing queue updates and hospital searches.</a:t>
            </a:r>
            <a:b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Database: </a:t>
            </a:r>
            <a:r>
              <a:rPr lang="en-US" sz="24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24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storage.</a:t>
            </a:r>
            <a:b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AI Feature: Queue Time Prediction using </a:t>
            </a:r>
            <a:r>
              <a:rPr lang="en-US" sz="24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Scikit</a:t>
            </a:r>
            <a:r>
              <a:rPr lang="en-US" sz="24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-Learn.</a:t>
            </a: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API: Google Maps API for hospital location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6F6188-B303-55F9-3761-923EEBE8E47D}"/>
              </a:ext>
            </a:extLst>
          </p:cNvPr>
          <p:cNvSpPr txBox="1"/>
          <p:nvPr/>
        </p:nvSpPr>
        <p:spPr>
          <a:xfrm>
            <a:off x="1346480" y="2071853"/>
            <a:ext cx="83300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Digital Queue Management and Hospital Finder System is a practical project that will make hospital visits smoother for patients and reduce stress for hospital staff.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16C56-1D05-0B53-0FAE-18195DD23A0C}"/>
              </a:ext>
            </a:extLst>
          </p:cNvPr>
          <p:cNvSpPr txBox="1"/>
          <p:nvPr/>
        </p:nvSpPr>
        <p:spPr>
          <a:xfrm>
            <a:off x="4976735" y="959370"/>
            <a:ext cx="6715593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000" b="1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-127279" y="6079253"/>
            <a:ext cx="12456606" cy="117565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63401" y="6491795"/>
            <a:ext cx="653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ench Script MT" panose="03020402040607040605" pitchFamily="66" charset="0"/>
                <a:cs typeface="Arial" panose="020B0604020202020204" pitchFamily="34" charset="0"/>
              </a:rPr>
              <a:t>Transforming Healthcare, One Queue at a Time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D37D-FFFF-DDAF-9798-E6618EE1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4C82-CAA4-172B-4FF8-5C4E8D09E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Queue Management System (DQMS)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smart, automated system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streamline patient flow in hospitals and clinics. It eliminates the need for physical lines by organizing and managing patient queues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digitally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reducing waiting times and improving hospital efficiency.</a:t>
            </a:r>
          </a:p>
        </p:txBody>
      </p:sp>
    </p:spTree>
    <p:extLst>
      <p:ext uri="{BB962C8B-B14F-4D97-AF65-F5344CB8AC3E}">
        <p14:creationId xmlns:p14="http://schemas.microsoft.com/office/powerpoint/2010/main" val="23995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D37D-FFFF-DDAF-9798-E6618EE1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809" y="621769"/>
            <a:ext cx="5457867" cy="9256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DEFINITION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4C82-CAA4-172B-4FF8-5C4E8D09E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cap="all" dirty="0" smtClean="0">
                <a:solidFill>
                  <a:schemeClr val="bg1"/>
                </a:solidFill>
                <a:ea typeface="+mj-ea"/>
                <a:cs typeface="+mj-cs"/>
              </a:rPr>
              <a:t>1. 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  <a:t>Long patient wait times causing frustration.</a:t>
            </a:r>
            <a:b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  <a:t>2. Inefficient appointment and queue management.</a:t>
            </a:r>
            <a:b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  <a:t>3. No real-time updates on queue status.</a:t>
            </a:r>
            <a:b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  <a:t>4. Difficulty finding hospitals with the right services.</a:t>
            </a:r>
            <a:b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</a:rPr>
              <a:t>5. Overwhelmed staff and poor patient experience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37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71" y="2623278"/>
            <a:ext cx="10089498" cy="1978701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50000"/>
              </a:lnSpc>
            </a:pPr>
            <a:r>
              <a:rPr lang="en-US" sz="36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SOLUTIONS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Providing real-time queue updates so patients know when to arrive.</a:t>
            </a:r>
            <a:b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AI to estimate wait times based on queue length and historical data.</a:t>
            </a:r>
            <a:b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Helping users find hospitals nearby based on the medical services they need.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9FE6-DA37-66F9-95D6-F3CB5BF1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17" y="702156"/>
            <a:ext cx="11029616" cy="1013800"/>
          </a:xfrm>
        </p:spPr>
        <p:txBody>
          <a:bodyPr/>
          <a:lstStyle/>
          <a:p>
            <a:r>
              <a:rPr lang="en-US" sz="32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Expected Outcomes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4A47-564D-997D-7E5E-74945420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661024" cy="367830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Patients will spend less time waiting at hospitals because they’ll know when to arrive.</a:t>
            </a:r>
            <a:b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Appointments will be better managed, reducing last-minute cancellations.</a:t>
            </a:r>
            <a:b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Finding hospitals and knowing what services they offer will be easier.</a:t>
            </a:r>
            <a:b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671082-3BA4-A674-080B-684BB720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989101" y="2138448"/>
            <a:ext cx="2956487" cy="1639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764A88-917C-4051-04AC-1D12B79A9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686269" y="3899820"/>
            <a:ext cx="6505731" cy="2886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759089-AF75-B392-60D0-F55095043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5608818" y="2068695"/>
            <a:ext cx="3321155" cy="17701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64095B-3D26-09FA-E98C-D6F95C952191}"/>
              </a:ext>
            </a:extLst>
          </p:cNvPr>
          <p:cNvSpPr txBox="1"/>
          <p:nvPr/>
        </p:nvSpPr>
        <p:spPr>
          <a:xfrm>
            <a:off x="5133297" y="3777913"/>
            <a:ext cx="3855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hochiminhcity.eregulations.org/procedure/4/3/step/200?l=en"/>
              </a:rPr>
              <a:t>This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20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95E0D-94C6-05F8-F3AB-598175CCB842}"/>
              </a:ext>
            </a:extLst>
          </p:cNvPr>
          <p:cNvSpPr txBox="1"/>
          <p:nvPr/>
        </p:nvSpPr>
        <p:spPr>
          <a:xfrm>
            <a:off x="1339725" y="943265"/>
            <a:ext cx="8169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Solutions &amp; our uniqueness</a:t>
            </a:r>
            <a:endParaRPr lang="en-US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240E5-0731-35E3-3E2F-BF3171F392C6}"/>
              </a:ext>
            </a:extLst>
          </p:cNvPr>
          <p:cNvSpPr txBox="1"/>
          <p:nvPr/>
        </p:nvSpPr>
        <p:spPr>
          <a:xfrm>
            <a:off x="1229193" y="2203554"/>
            <a:ext cx="8649325" cy="434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5F64AD-E61D-D580-A1D0-90B155D18F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1025" y="2323475"/>
          <a:ext cx="11029950" cy="3918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572820452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398134040"/>
                    </a:ext>
                  </a:extLst>
                </a:gridCol>
              </a:tblGrid>
              <a:tr h="75850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Existing Solutions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>
                          <a:effectLst/>
                        </a:rPr>
                        <a:t>Our Unique Features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62656148"/>
                  </a:ext>
                </a:extLst>
              </a:tr>
              <a:tr h="7585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effectLst/>
                        </a:rPr>
                        <a:t>Queuebee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AI-powered wait-time prediction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80843805"/>
                  </a:ext>
                </a:extLst>
              </a:tr>
              <a:tr h="75850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Google Maps hospital search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Real-time hospital service availability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7690781"/>
                  </a:ext>
                </a:extLst>
              </a:tr>
              <a:tr h="75850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Takashi queue management system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 Remote Queue Joining (Home Booking)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27604010"/>
                  </a:ext>
                </a:extLst>
              </a:tr>
              <a:tr h="75850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Vitec solutions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system’s integration with AI thus more accurate and timely updates.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724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203B-1AA2-E129-8411-89C41FC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Features &amp; Functionalities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1AA1DE-013D-2AED-8ACA-32F1FB66E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0034" y="1912522"/>
            <a:ext cx="11651931" cy="487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Registration (Manual &amp; Online)</a:t>
            </a:r>
            <a:endParaRPr lang="en-US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via kiosk, website, app, or reception.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Collects name, contact, and visit purpose.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Ticket Generation</a:t>
            </a:r>
            <a:endParaRPr lang="en-US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digital queue numbers based on urgency and appointment type.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Queue Updates &amp; Notifications</a:t>
            </a:r>
            <a:endParaRPr lang="en-US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queue position via </a:t>
            </a:r>
            <a:r>
              <a:rPr lang="en-US" sz="1800" dirty="0" smtClean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app.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Prioritizes critical cases like emergencies.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Hospital Systems</a:t>
            </a:r>
            <a:endParaRPr lang="en-US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Syncs with EHR and hospital management systems for seamless operations.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Monitoring &amp; Reporting</a:t>
            </a:r>
            <a:endParaRPr lang="en-US" dirty="0">
              <a:solidFill>
                <a:srgbClr val="F8FA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F8F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wait times, patient flow, and efficiency in real-time.</a:t>
            </a:r>
            <a:endParaRPr lang="en-US" sz="1800" b="0" i="0" dirty="0">
              <a:solidFill>
                <a:srgbClr val="F8FA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203B-1AA2-E129-8411-89C41FC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72" y="682060"/>
            <a:ext cx="5910043" cy="795048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Hospital Health Medical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81" y="2572379"/>
            <a:ext cx="3446584" cy="2190750"/>
          </a:xfrm>
          <a:prstGeom prst="rect">
            <a:avLst/>
          </a:prstGeom>
          <a:noFill/>
        </p:spPr>
      </p:pic>
      <p:pic>
        <p:nvPicPr>
          <p:cNvPr id="7" name="Picture 6" descr="Clipart - Family practice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0" y="2572380"/>
            <a:ext cx="3106569" cy="21907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GOVERNMENT | Sign on the front of the Government Accountabil… | Flick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27" y="2572379"/>
            <a:ext cx="3048000" cy="2190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996" y="5205046"/>
            <a:ext cx="33461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Users:</a:t>
            </a: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-Individuals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seeking to book appointments and reduce wait times.</a:t>
            </a:r>
          </a:p>
          <a:p>
            <a:pPr lvl="1"/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9372" y="5205046"/>
            <a:ext cx="4350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Secondary Users: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Hospitals and Clinics</a:t>
            </a:r>
            <a:r>
              <a:rPr lang="en-US" sz="1400" dirty="0">
                <a:solidFill>
                  <a:schemeClr val="bg1"/>
                </a:solidFill>
              </a:rPr>
              <a:t> (e.g., JKUAT Hospital)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-Healthcare </a:t>
            </a:r>
            <a:r>
              <a:rPr lang="en-US" sz="1400" dirty="0">
                <a:solidFill>
                  <a:schemeClr val="bg1"/>
                </a:solidFill>
              </a:rPr>
              <a:t>facilities aiming to </a:t>
            </a:r>
            <a:r>
              <a:rPr lang="en-US" sz="1400" dirty="0" smtClean="0">
                <a:solidFill>
                  <a:schemeClr val="bg1"/>
                </a:solidFill>
              </a:rPr>
              <a:t>use </a:t>
            </a:r>
            <a:r>
              <a:rPr lang="en-US" sz="1400" dirty="0">
                <a:solidFill>
                  <a:schemeClr val="bg1"/>
                </a:solidFill>
              </a:rPr>
              <a:t>the system to manage queues and enhance patient satisfaction.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8710306" y="5355771"/>
            <a:ext cx="3106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Health Agencies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healthcare systems looking to modernize queue management.</a:t>
            </a:r>
          </a:p>
        </p:txBody>
      </p:sp>
    </p:spTree>
    <p:extLst>
      <p:ext uri="{BB962C8B-B14F-4D97-AF65-F5344CB8AC3E}">
        <p14:creationId xmlns:p14="http://schemas.microsoft.com/office/powerpoint/2010/main" val="38083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3EC6-E403-87F7-CD0D-4F8B5A2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Personas in a Digital Queue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D81E-1A5A-63EE-8E3D-A7FD0988B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68" y="2843684"/>
            <a:ext cx="10319657" cy="3104940"/>
          </a:xfrm>
        </p:spPr>
        <p:txBody>
          <a:bodyPr>
            <a:normAutofit fontScale="3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6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US" sz="6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on-site, Book </a:t>
            </a:r>
            <a:r>
              <a:rPr lang="en-US" sz="6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or via app</a:t>
            </a: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High-priority, bypass queue.</a:t>
            </a:r>
          </a:p>
          <a:p>
            <a:pPr>
              <a:buFont typeface="+mj-lt"/>
              <a:buAutoNum type="arabicPeriod"/>
            </a:pPr>
            <a:r>
              <a:rPr lang="en-US" sz="6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6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</a:t>
            </a:r>
            <a:endParaRPr lang="en-US" sz="6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and optimize queues.</a:t>
            </a:r>
          </a:p>
          <a:p>
            <a:pPr>
              <a:buFont typeface="+mj-lt"/>
              <a:buAutoNum type="arabicPeriod"/>
            </a:pPr>
            <a:r>
              <a:rPr lang="en-US" sz="6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6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endParaRPr lang="en-US" sz="6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Check-in, verify details, assign queue numbers and manage queues</a:t>
            </a:r>
          </a:p>
          <a:p>
            <a:pPr>
              <a:buFont typeface="+mj-lt"/>
              <a:buAutoNum type="arabicPeriod"/>
            </a:pPr>
            <a:r>
              <a:rPr lang="en-US" sz="6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US" sz="6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Decision Makers</a:t>
            </a:r>
            <a:endParaRPr lang="en-US" sz="6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data to improve </a:t>
            </a:r>
            <a:r>
              <a:rPr lang="en-US" sz="6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monitor </a:t>
            </a:r>
            <a:r>
              <a:rPr lang="en-US" sz="6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A93861-35B5-4470-8132-3308231FC8E1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230e9df3-be65-4c73-a93b-d1236ebd677e"/>
    <ds:schemaRef ds:uri="http://schemas.microsoft.com/sharepoint/v3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1658</TotalTime>
  <Words>492</Words>
  <Application>Microsoft Office PowerPoint</Application>
  <PresentationFormat>Widescreen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French Script MT</vt:lpstr>
      <vt:lpstr>Gill Sans MT</vt:lpstr>
      <vt:lpstr>Segoe UI Symbol</vt:lpstr>
      <vt:lpstr>Times New Roman</vt:lpstr>
      <vt:lpstr>Wingdings 2</vt:lpstr>
      <vt:lpstr>Custom</vt:lpstr>
      <vt:lpstr>Digital Queue Management System For Clinics/Hospitals  </vt:lpstr>
      <vt:lpstr>Project definition </vt:lpstr>
      <vt:lpstr>ProBLEM DEFINITION</vt:lpstr>
      <vt:lpstr>THE SOLUTIONS ✔ Providing real-time queue updates so patients know when to arrive. ✔ Using AI to estimate wait times based on queue length and historical data. ✔ Helping users find hospitals nearby based on the medical services they need.</vt:lpstr>
      <vt:lpstr>Expected Outcomes </vt:lpstr>
      <vt:lpstr>PowerPoint Presentation</vt:lpstr>
      <vt:lpstr>System Features &amp; Functionalities</vt:lpstr>
      <vt:lpstr>Target Market</vt:lpstr>
      <vt:lpstr>Personas in a Digital Queue Management System</vt:lpstr>
      <vt:lpstr>Data Sources in a Digital Queue Management System</vt:lpstr>
      <vt:lpstr>Business Model  </vt:lpstr>
      <vt:lpstr>Tools and Technology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Queue Management System For Clinics/Hospitals</dc:title>
  <dc:creator>Fidelity Wilson</dc:creator>
  <cp:lastModifiedBy>User</cp:lastModifiedBy>
  <cp:revision>18</cp:revision>
  <dcterms:created xsi:type="dcterms:W3CDTF">2025-02-18T05:14:26Z</dcterms:created>
  <dcterms:modified xsi:type="dcterms:W3CDTF">2025-02-25T15:58:17Z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